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83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3" r:id="rId3"/>
    <p:sldId id="265" r:id="rId4"/>
    <p:sldId id="264" r:id="rId5"/>
    <p:sldId id="271" r:id="rId6"/>
    <p:sldId id="278" r:id="rId7"/>
    <p:sldId id="257" r:id="rId8"/>
    <p:sldId id="259" r:id="rId9"/>
    <p:sldId id="260" r:id="rId10"/>
    <p:sldId id="261" r:id="rId11"/>
    <p:sldId id="281" r:id="rId12"/>
    <p:sldId id="273" r:id="rId13"/>
    <p:sldId id="263" r:id="rId14"/>
    <p:sldId id="279" r:id="rId15"/>
    <p:sldId id="280" r:id="rId16"/>
    <p:sldId id="282" r:id="rId17"/>
    <p:sldId id="276" r:id="rId18"/>
    <p:sldId id="277" r:id="rId19"/>
    <p:sldId id="258" r:id="rId20"/>
    <p:sldId id="267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clrMode="bw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0622" autoAdjust="0"/>
    <p:restoredTop sz="92790" autoAdjust="0"/>
  </p:normalViewPr>
  <p:slideViewPr>
    <p:cSldViewPr snapToObjects="1">
      <p:cViewPr>
        <p:scale>
          <a:sx n="87" d="100"/>
          <a:sy n="87" d="100"/>
        </p:scale>
        <p:origin x="-1168" y="-4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954D2-238E-9C44-A6FF-F301D6B0E76A}" type="datetimeFigureOut">
              <a:rPr lang="en-US" smtClean="0"/>
              <a:pPr/>
              <a:t>6/14/10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74375-E05E-584A-A1D9-457AFFDC3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5D23B-398D-E049-B9B5-70A31C428F9C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15568-7329-8340-BDB6-E229BBB82D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5568-7329-8340-BDB6-E229BBB82D3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n-US" dirty="0" smtClean="0"/>
              <a:t>Salaries of special education personnel and clerical personnel directly associated with special education services;  </a:t>
            </a:r>
          </a:p>
          <a:p>
            <a:pPr lvl="1"/>
            <a:r>
              <a:rPr lang="en-US" dirty="0" smtClean="0"/>
              <a:t>Shared  fringe benefits for the special education staff</a:t>
            </a:r>
          </a:p>
          <a:p>
            <a:pPr lvl="2"/>
            <a:r>
              <a:rPr lang="en-US" dirty="0" smtClean="0"/>
              <a:t>social security, retirement programs, workers' compensation, health, life, long term disability and unemployment insurance.  </a:t>
            </a:r>
          </a:p>
          <a:p>
            <a:pPr lvl="1"/>
            <a:r>
              <a:rPr lang="en-US" dirty="0" smtClean="0"/>
              <a:t>In-service costs directly related to the special education programs </a:t>
            </a:r>
          </a:p>
          <a:p>
            <a:pPr lvl="2"/>
            <a:r>
              <a:rPr lang="en-US" dirty="0" smtClean="0"/>
              <a:t>designed to contribute to the professional growth and competence of staff serving students with a disability and their parents </a:t>
            </a:r>
          </a:p>
          <a:p>
            <a:pPr lvl="3"/>
            <a:r>
              <a:rPr lang="en-US" dirty="0" smtClean="0"/>
              <a:t>workshops, demonstrations, and school visits. </a:t>
            </a:r>
          </a:p>
          <a:p>
            <a:pPr lvl="3"/>
            <a:r>
              <a:rPr lang="en-US" dirty="0" smtClean="0"/>
              <a:t>presenter fees and expenses; mileage; board and room of staff to attend in-service programs; </a:t>
            </a:r>
          </a:p>
          <a:p>
            <a:pPr lvl="3"/>
            <a:r>
              <a:rPr lang="en-US" dirty="0" smtClean="0"/>
              <a:t>costs of substitutes for staff attending in-service programs; </a:t>
            </a:r>
          </a:p>
          <a:p>
            <a:pPr lvl="3"/>
            <a:r>
              <a:rPr lang="en-US" dirty="0" smtClean="0"/>
              <a:t>cost of in-service programs which directly assist special and regular educators in providing appropriate programs for students with a verified disability in their classrooms; </a:t>
            </a:r>
          </a:p>
          <a:p>
            <a:pPr lvl="3"/>
            <a:r>
              <a:rPr lang="en-US" dirty="0" smtClean="0"/>
              <a:t>costs of special education workshop attendance. </a:t>
            </a:r>
          </a:p>
          <a:p>
            <a:pPr lvl="1"/>
            <a:r>
              <a:rPr lang="en-US" dirty="0" smtClean="0"/>
              <a:t>Travel costs incurred by the school district or approved cooperative in delivering the special education programs</a:t>
            </a:r>
          </a:p>
          <a:p>
            <a:pPr lvl="2"/>
            <a:r>
              <a:rPr lang="en-US" dirty="0" smtClean="0"/>
              <a:t>Students attending nonpublic schools who are required to leave the nonpublic school to receive special education and related services</a:t>
            </a:r>
          </a:p>
          <a:p>
            <a:pPr lvl="2"/>
            <a:r>
              <a:rPr lang="en-US" dirty="0" smtClean="0"/>
              <a:t>Students who are assigned to more than one attendance center to receive special education. </a:t>
            </a:r>
          </a:p>
          <a:p>
            <a:pPr lvl="2"/>
            <a:r>
              <a:rPr lang="en-US" dirty="0" smtClean="0"/>
              <a:t>Travel costs incurred by parents to attend educational planning meetings held outside the resident district which are necessary to provide a free appropriate public education or to visit their child who is assigned to a residential program outside the district as agreed upon through the IEP process. </a:t>
            </a:r>
          </a:p>
          <a:p>
            <a:pPr lvl="2"/>
            <a:r>
              <a:rPr lang="en-US" dirty="0" smtClean="0"/>
              <a:t>Costs of transporting students with a disability which are authorized under Law</a:t>
            </a:r>
          </a:p>
          <a:p>
            <a:pPr lvl="1"/>
            <a:r>
              <a:rPr lang="en-US" dirty="0" smtClean="0"/>
              <a:t>Instructional equipment including assistive technology devices and equipment</a:t>
            </a:r>
          </a:p>
          <a:p>
            <a:pPr lvl="1"/>
            <a:r>
              <a:rPr lang="en-US" dirty="0" smtClean="0"/>
              <a:t>supplies and publications necessary to aid the student in accomplishing the goals and objectives of the IEP</a:t>
            </a:r>
          </a:p>
          <a:p>
            <a:pPr lvl="1"/>
            <a:r>
              <a:rPr lang="en-US" dirty="0" smtClean="0"/>
              <a:t>This shall also include equipment, supplies and publications used by staff when instructing, evaluating, or reevaluating a student with a verified disability</a:t>
            </a:r>
          </a:p>
          <a:p>
            <a:pPr lvl="1"/>
            <a:r>
              <a:rPr lang="en-US" dirty="0" smtClean="0"/>
              <a:t>Printing, publication and postage costs that are necessary to carry out the provisions of special education </a:t>
            </a:r>
          </a:p>
          <a:p>
            <a:pPr lvl="1"/>
            <a:r>
              <a:rPr lang="en-US" dirty="0" smtClean="0"/>
              <a:t>Those contracted special education </a:t>
            </a:r>
          </a:p>
          <a:p>
            <a:pPr lvl="1"/>
            <a:r>
              <a:rPr lang="en-US" dirty="0" smtClean="0"/>
              <a:t>Costs of acquisition (purchase, lease, lease-purchase), renovation and operation of a mobile unit(s)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15568-7329-8340-BDB6-E229BBB82D3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2582-9FC8-4B1B-8456-B27CC842D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D946BD85-5962-E040-B307-9A38DDA47B3F}" type="datetimeFigureOut">
              <a:rPr lang="en-US" smtClean="0"/>
              <a:pPr/>
              <a:t>6/14/10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EAD05A59-8C0E-8648-82CB-0AFABA4EB7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Trying to make sense of MOE…IDEA…ARRA…FFR…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NON-Reimbursable 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Tuition and expenses of attending special education courses for college credit are not allowed. </a:t>
            </a:r>
          </a:p>
          <a:p>
            <a:r>
              <a:rPr lang="en-US" dirty="0" smtClean="0"/>
              <a:t>Costs of attending meetings conducted by organizations where only organizational business is conducted is not an allowable reimbursable expense. </a:t>
            </a:r>
          </a:p>
          <a:p>
            <a:r>
              <a:rPr lang="en-US" dirty="0" smtClean="0"/>
              <a:t>Equipment, supplies and publications used by staff for administrative purposes.  </a:t>
            </a:r>
          </a:p>
          <a:p>
            <a:r>
              <a:rPr lang="en-US" dirty="0" smtClean="0"/>
              <a:t>Personal equipment and supplies or life support equipment.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 funding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Code: 1200</a:t>
            </a:r>
            <a:r>
              <a:rPr lang="en-US" dirty="0" smtClean="0"/>
              <a:t> </a:t>
            </a:r>
          </a:p>
          <a:p>
            <a:r>
              <a:rPr lang="en-US" dirty="0" smtClean="0"/>
              <a:t>5% of your district's total allowable special education costs indicated in your budget and final financial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Flex for school age</a:t>
            </a:r>
          </a:p>
          <a:p>
            <a:pPr lvl="1"/>
            <a:r>
              <a:rPr lang="en-US" dirty="0" smtClean="0"/>
              <a:t>Flex for </a:t>
            </a:r>
            <a:r>
              <a:rPr lang="en-US" dirty="0" smtClean="0"/>
              <a:t>preschool</a:t>
            </a:r>
            <a:endParaRPr lang="en-US" dirty="0" smtClean="0"/>
          </a:p>
          <a:p>
            <a:r>
              <a:rPr lang="en-US" dirty="0" smtClean="0"/>
              <a:t>Separate application/ sub-grant</a:t>
            </a:r>
          </a:p>
          <a:p>
            <a:pPr lvl="1"/>
            <a:r>
              <a:rPr lang="en-US" dirty="0" smtClean="0"/>
              <a:t>Your district completes</a:t>
            </a:r>
          </a:p>
          <a:p>
            <a:r>
              <a:rPr lang="en-US" dirty="0" smtClean="0"/>
              <a:t>Funds preventative programs for regular education students who need specially designed assistance to benefit from instruction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$$$$$$$$$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239000" cy="4846320"/>
          </a:xfrm>
        </p:spPr>
        <p:txBody>
          <a:bodyPr/>
          <a:lstStyle/>
          <a:p>
            <a:r>
              <a:rPr lang="en-US" dirty="0" smtClean="0"/>
              <a:t>2. IDEA Part B Enrollment/Poverty </a:t>
            </a:r>
          </a:p>
          <a:p>
            <a:pPr lvl="1"/>
            <a:r>
              <a:rPr lang="en-US" dirty="0" smtClean="0"/>
              <a:t>Code: 4410, school age</a:t>
            </a:r>
          </a:p>
          <a:p>
            <a:pPr lvl="1"/>
            <a:r>
              <a:rPr lang="en-US" dirty="0" smtClean="0"/>
              <a:t>I apply for it on your behalf by December 15</a:t>
            </a:r>
          </a:p>
          <a:p>
            <a:pPr lvl="2"/>
            <a:r>
              <a:rPr lang="en-US" dirty="0" smtClean="0"/>
              <a:t>Grant Award Notice</a:t>
            </a:r>
          </a:p>
          <a:p>
            <a:pPr lvl="1"/>
            <a:r>
              <a:rPr lang="en-US" dirty="0" smtClean="0"/>
              <a:t>First have to meet Maintenance of Effort (MOE)</a:t>
            </a:r>
          </a:p>
          <a:p>
            <a:pPr lvl="1"/>
            <a:r>
              <a:rPr lang="en-US" dirty="0" smtClean="0"/>
              <a:t>Use for: </a:t>
            </a:r>
          </a:p>
          <a:p>
            <a:pPr lvl="2"/>
            <a:r>
              <a:rPr lang="en-US" dirty="0" smtClean="0"/>
              <a:t>Excess Costs</a:t>
            </a:r>
          </a:p>
          <a:p>
            <a:pPr lvl="2"/>
            <a:r>
              <a:rPr lang="en-US" dirty="0" smtClean="0"/>
              <a:t>New and/or Expanded Project (N/E)</a:t>
            </a:r>
          </a:p>
          <a:p>
            <a:pPr lvl="2"/>
            <a:r>
              <a:rPr lang="en-US" dirty="0" smtClean="0"/>
              <a:t>Coordinated Early Intervening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Proportionate Share comes from here (4412)</a:t>
            </a:r>
          </a:p>
          <a:p>
            <a:pPr lvl="2"/>
            <a:r>
              <a:rPr lang="en-US" dirty="0" smtClean="0"/>
              <a:t>Have a 4412 Receipt, but no 4412 expenditures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Excess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Those expenses that are in excess of your general fund reimbursement.</a:t>
            </a:r>
          </a:p>
          <a:p>
            <a:r>
              <a:rPr lang="en-US" dirty="0" smtClean="0"/>
              <a:t>No formal requisition required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289376"/>
          </a:xfrm>
        </p:spPr>
        <p:txBody>
          <a:bodyPr>
            <a:normAutofit/>
          </a:bodyPr>
          <a:lstStyle/>
          <a:p>
            <a:r>
              <a:rPr lang="en-US" dirty="0" smtClean="0"/>
              <a:t>New and/or Expanded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7239000" cy="3886200"/>
          </a:xfrm>
        </p:spPr>
        <p:txBody>
          <a:bodyPr/>
          <a:lstStyle/>
          <a:p>
            <a:r>
              <a:rPr lang="en-US" dirty="0" smtClean="0"/>
              <a:t>Specific project expenses identified on application</a:t>
            </a:r>
          </a:p>
          <a:p>
            <a:r>
              <a:rPr lang="en-US" dirty="0" smtClean="0"/>
              <a:t>Must be new and/or expanded</a:t>
            </a:r>
          </a:p>
          <a:p>
            <a:r>
              <a:rPr lang="en-US" dirty="0" smtClean="0"/>
              <a:t>Must supplement, NOT supplant expenses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Coordinated early intervening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Code: 4411</a:t>
            </a:r>
          </a:p>
          <a:p>
            <a:r>
              <a:rPr lang="en-US" dirty="0" smtClean="0"/>
              <a:t>Separate application, sub-grant</a:t>
            </a:r>
          </a:p>
          <a:p>
            <a:pPr lvl="1"/>
            <a:r>
              <a:rPr lang="en-US" dirty="0" smtClean="0"/>
              <a:t>District completes this application</a:t>
            </a:r>
          </a:p>
          <a:p>
            <a:r>
              <a:rPr lang="en-US" dirty="0" smtClean="0"/>
              <a:t>Up to 15% of IDEA Part B 611 award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Used or school age</a:t>
            </a:r>
            <a:endParaRPr lang="en-US" dirty="0" smtClean="0"/>
          </a:p>
          <a:p>
            <a:r>
              <a:rPr lang="en-US" dirty="0" smtClean="0"/>
              <a:t>Voluntary</a:t>
            </a:r>
          </a:p>
          <a:p>
            <a:r>
              <a:rPr lang="en-US" dirty="0" smtClean="0"/>
              <a:t>May pool with</a:t>
            </a:r>
            <a:r>
              <a:rPr lang="en-US" dirty="0" smtClean="0"/>
              <a:t> school age Flex </a:t>
            </a:r>
            <a:r>
              <a:rPr lang="en-US" dirty="0" smtClean="0"/>
              <a:t>funding</a:t>
            </a:r>
          </a:p>
          <a:p>
            <a:r>
              <a:rPr lang="en-US" dirty="0" smtClean="0"/>
              <a:t>Designed for students K-12, emphasizing k-3 NOT identified SPED but need additional academic and/or behavioral support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$$$$$$$$$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IDEA Base Allocation </a:t>
            </a:r>
          </a:p>
          <a:p>
            <a:pPr lvl="1"/>
            <a:r>
              <a:rPr lang="en-US" dirty="0" smtClean="0"/>
              <a:t>Code: </a:t>
            </a:r>
            <a:r>
              <a:rPr lang="en-US" dirty="0" smtClean="0"/>
              <a:t>4404</a:t>
            </a:r>
          </a:p>
          <a:p>
            <a:pPr lvl="2"/>
            <a:r>
              <a:rPr lang="en-US" dirty="0" smtClean="0"/>
              <a:t>4404 expenses may not match your 4404 receipts</a:t>
            </a:r>
            <a:endParaRPr lang="en-US" dirty="0" smtClean="0"/>
          </a:p>
          <a:p>
            <a:pPr lvl="1"/>
            <a:r>
              <a:rPr lang="en-US" dirty="0" smtClean="0"/>
              <a:t>Based on ’98 child count numbers</a:t>
            </a:r>
          </a:p>
          <a:p>
            <a:pPr lvl="1"/>
            <a:r>
              <a:rPr lang="en-US" dirty="0" smtClean="0"/>
              <a:t>NEW!! Application was available February in </a:t>
            </a:r>
            <a:r>
              <a:rPr lang="en-US" dirty="0" smtClean="0"/>
              <a:t>2010</a:t>
            </a:r>
          </a:p>
          <a:p>
            <a:pPr lvl="2"/>
            <a:r>
              <a:rPr lang="en-US" dirty="0" smtClean="0"/>
              <a:t>Will likely be available for application in November</a:t>
            </a:r>
            <a:r>
              <a:rPr lang="en-US" dirty="0" smtClean="0"/>
              <a:t> 2010</a:t>
            </a:r>
          </a:p>
          <a:p>
            <a:pPr lvl="1"/>
            <a:r>
              <a:rPr lang="en-US" dirty="0" smtClean="0"/>
              <a:t>Will receive GAN</a:t>
            </a:r>
          </a:p>
          <a:p>
            <a:pPr lvl="1"/>
            <a:r>
              <a:rPr lang="en-US" dirty="0" smtClean="0"/>
              <a:t>Equal monthly payments beginning in December</a:t>
            </a:r>
          </a:p>
          <a:p>
            <a:pPr lvl="2"/>
            <a:r>
              <a:rPr lang="en-US" dirty="0" smtClean="0"/>
              <a:t>If application is not filled out by deadline, will suspend payments until completed</a:t>
            </a:r>
          </a:p>
          <a:p>
            <a:pPr lvl="1"/>
            <a:r>
              <a:rPr lang="en-US" dirty="0" smtClean="0"/>
              <a:t>Before age 5 is priority.  </a:t>
            </a:r>
          </a:p>
          <a:p>
            <a:pPr lvl="2"/>
            <a:r>
              <a:rPr lang="en-US" dirty="0" smtClean="0"/>
              <a:t>If before age 5 expenditures do not equal the award, then can use on school age, but still code 4404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$$$$$$$$$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 ARRA IDEA </a:t>
            </a:r>
          </a:p>
          <a:p>
            <a:pPr lvl="1"/>
            <a:r>
              <a:rPr lang="en-US" dirty="0" smtClean="0"/>
              <a:t>ARRA 611 Code: 4610</a:t>
            </a:r>
          </a:p>
          <a:p>
            <a:pPr lvl="2"/>
            <a:r>
              <a:rPr lang="en-US" dirty="0" smtClean="0"/>
              <a:t>Part B, school age</a:t>
            </a:r>
          </a:p>
          <a:p>
            <a:pPr lvl="1"/>
            <a:r>
              <a:rPr lang="en-US" dirty="0" smtClean="0"/>
              <a:t>ARRA 619 Code: 4630</a:t>
            </a:r>
          </a:p>
          <a:p>
            <a:pPr lvl="2"/>
            <a:r>
              <a:rPr lang="en-US" dirty="0" smtClean="0"/>
              <a:t>Part B, 3-5 years old</a:t>
            </a:r>
          </a:p>
          <a:p>
            <a:pPr lvl="1"/>
            <a:r>
              <a:rPr lang="en-US" dirty="0" smtClean="0"/>
              <a:t>ARRA Part C: Code 4650</a:t>
            </a:r>
          </a:p>
          <a:p>
            <a:pPr lvl="2"/>
            <a:r>
              <a:rPr lang="en-US" dirty="0" smtClean="0"/>
              <a:t>0-3 years old</a:t>
            </a:r>
          </a:p>
          <a:p>
            <a:pPr lvl="2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ARRA IDEA 611 and 619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Grant money available February 17, 2009 to September 30, 2011</a:t>
            </a:r>
          </a:p>
          <a:p>
            <a:r>
              <a:rPr lang="en-US" dirty="0" smtClean="0"/>
              <a:t>I apply for it on your behalf </a:t>
            </a:r>
          </a:p>
          <a:p>
            <a:r>
              <a:rPr lang="en-US" dirty="0" smtClean="0"/>
              <a:t>Application available after Sept. 1</a:t>
            </a:r>
          </a:p>
          <a:p>
            <a:r>
              <a:rPr lang="en-US" dirty="0" smtClean="0"/>
              <a:t>Drop dead date for $$ is Sept. 30, 2011 </a:t>
            </a:r>
          </a:p>
          <a:p>
            <a:r>
              <a:rPr lang="en-US" dirty="0" smtClean="0"/>
              <a:t>School age money</a:t>
            </a:r>
          </a:p>
          <a:p>
            <a:r>
              <a:rPr lang="en-US" dirty="0" smtClean="0"/>
              <a:t>Has strings</a:t>
            </a:r>
          </a:p>
          <a:p>
            <a:pPr lvl="1"/>
            <a:r>
              <a:rPr lang="en-US" dirty="0" smtClean="0"/>
              <a:t>Must meet Maintenance of Effort (MOE)</a:t>
            </a:r>
          </a:p>
          <a:p>
            <a:pPr lvl="1"/>
            <a:r>
              <a:rPr lang="en-US" dirty="0" smtClean="0"/>
              <a:t>Will get Grant Award Notice</a:t>
            </a:r>
          </a:p>
          <a:p>
            <a:pPr lvl="1"/>
            <a:r>
              <a:rPr lang="en-US" dirty="0" smtClean="0"/>
              <a:t>Must request the money using portal</a:t>
            </a:r>
          </a:p>
          <a:p>
            <a:pPr lvl="1"/>
            <a:r>
              <a:rPr lang="en-US" dirty="0" smtClean="0"/>
              <a:t>Must have bill, proof of payment, accounting page, and 2 letters from Lilly Blasé if applicable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$$$$$$$$$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Others</a:t>
            </a:r>
          </a:p>
          <a:p>
            <a:pPr lvl="1"/>
            <a:r>
              <a:rPr lang="en-US" dirty="0" smtClean="0"/>
              <a:t>Medicaid in Public Schools</a:t>
            </a:r>
          </a:p>
          <a:p>
            <a:pPr lvl="2"/>
            <a:r>
              <a:rPr lang="en-US" dirty="0" smtClean="0"/>
              <a:t>Very little funding</a:t>
            </a:r>
          </a:p>
          <a:p>
            <a:pPr lvl="2"/>
            <a:r>
              <a:rPr lang="en-US" dirty="0" smtClean="0"/>
              <a:t>OT/PT/SLP </a:t>
            </a:r>
          </a:p>
          <a:p>
            <a:pPr lvl="1"/>
            <a:r>
              <a:rPr lang="en-US" dirty="0" smtClean="0"/>
              <a:t>Code: 4450</a:t>
            </a:r>
          </a:p>
          <a:p>
            <a:pPr lvl="1"/>
            <a:r>
              <a:rPr lang="en-US" dirty="0" smtClean="0"/>
              <a:t>NOT your Maps money</a:t>
            </a:r>
          </a:p>
          <a:p>
            <a:r>
              <a:rPr lang="en-US" dirty="0" smtClean="0"/>
              <a:t>6. Administrative Outreach</a:t>
            </a:r>
          </a:p>
          <a:p>
            <a:pPr lvl="1"/>
            <a:r>
              <a:rPr lang="en-US" dirty="0" smtClean="0"/>
              <a:t>Code: 4455</a:t>
            </a:r>
          </a:p>
          <a:p>
            <a:pPr lvl="1"/>
            <a:r>
              <a:rPr lang="en-US" dirty="0" smtClean="0"/>
              <a:t>NOT tied to SPED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9:00-11:30</a:t>
            </a:r>
          </a:p>
          <a:p>
            <a:pPr lvl="1"/>
            <a:r>
              <a:rPr lang="en-US" dirty="0" smtClean="0"/>
              <a:t>Work your MOE worksheet</a:t>
            </a:r>
          </a:p>
          <a:p>
            <a:pPr lvl="1"/>
            <a:r>
              <a:rPr lang="en-US" dirty="0" smtClean="0"/>
              <a:t>Discuss MOE plans if necessary</a:t>
            </a:r>
          </a:p>
          <a:p>
            <a:pPr lvl="2"/>
            <a:r>
              <a:rPr lang="en-US" dirty="0" smtClean="0"/>
              <a:t>Exemptions, additional expenditures, etc</a:t>
            </a:r>
          </a:p>
          <a:p>
            <a:r>
              <a:rPr lang="en-US" dirty="0" smtClean="0"/>
              <a:t>1:00-3:30</a:t>
            </a:r>
          </a:p>
          <a:p>
            <a:pPr lvl="1"/>
            <a:r>
              <a:rPr lang="en-US" dirty="0" smtClean="0"/>
              <a:t>IDEA</a:t>
            </a:r>
          </a:p>
          <a:p>
            <a:pPr lvl="1"/>
            <a:r>
              <a:rPr lang="en-US" dirty="0" smtClean="0"/>
              <a:t>Coding</a:t>
            </a:r>
          </a:p>
          <a:p>
            <a:pPr lvl="1"/>
            <a:r>
              <a:rPr lang="en-US" dirty="0" smtClean="0"/>
              <a:t>MOE</a:t>
            </a:r>
          </a:p>
          <a:p>
            <a:pPr lvl="1"/>
            <a:r>
              <a:rPr lang="en-US" dirty="0" smtClean="0"/>
              <a:t>ARRA</a:t>
            </a:r>
          </a:p>
          <a:p>
            <a:pPr lvl="1"/>
            <a:r>
              <a:rPr lang="en-US" dirty="0" smtClean="0"/>
              <a:t>Final financials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to Receive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IDEA Part B Cash Option </a:t>
            </a:r>
          </a:p>
          <a:p>
            <a:pPr lvl="1"/>
            <a:r>
              <a:rPr lang="en-US" dirty="0" smtClean="0"/>
              <a:t>½ in Jan</a:t>
            </a:r>
          </a:p>
          <a:p>
            <a:pPr lvl="1"/>
            <a:r>
              <a:rPr lang="en-US" dirty="0" smtClean="0"/>
              <a:t>¼ in March</a:t>
            </a:r>
          </a:p>
          <a:p>
            <a:pPr lvl="1"/>
            <a:r>
              <a:rPr lang="en-US" dirty="0" smtClean="0"/>
              <a:t>¼ in May</a:t>
            </a:r>
          </a:p>
          <a:p>
            <a:r>
              <a:rPr lang="en-US" dirty="0" smtClean="0"/>
              <a:t>New and Expanded</a:t>
            </a:r>
          </a:p>
          <a:p>
            <a:pPr lvl="1"/>
            <a:r>
              <a:rPr lang="en-US" dirty="0" smtClean="0"/>
              <a:t>Use 28-003</a:t>
            </a:r>
          </a:p>
          <a:p>
            <a:r>
              <a:rPr lang="en-US" dirty="0" smtClean="0"/>
              <a:t>Early Intervening Services</a:t>
            </a:r>
          </a:p>
          <a:p>
            <a:pPr lvl="1"/>
            <a:r>
              <a:rPr lang="en-US" dirty="0" smtClean="0"/>
              <a:t>Use 28-003</a:t>
            </a:r>
          </a:p>
          <a:p>
            <a:r>
              <a:rPr lang="en-US" dirty="0" smtClean="0"/>
              <a:t>ARRA dollars</a:t>
            </a:r>
          </a:p>
          <a:p>
            <a:pPr lvl="1"/>
            <a:r>
              <a:rPr lang="en-US" dirty="0" smtClean="0"/>
              <a:t>Use Portal</a:t>
            </a:r>
          </a:p>
          <a:p>
            <a:r>
              <a:rPr lang="en-US" dirty="0" smtClean="0"/>
              <a:t>Carry over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Mandated in 2004</a:t>
            </a:r>
          </a:p>
          <a:p>
            <a:r>
              <a:rPr lang="en-US" dirty="0" smtClean="0"/>
              <a:t>Coordinated services for students Kindergarten through 12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r>
              <a:rPr lang="en-US" dirty="0" smtClean="0"/>
              <a:t>Emphasizing K-3</a:t>
            </a:r>
          </a:p>
          <a:p>
            <a:r>
              <a:rPr lang="en-US" dirty="0" smtClean="0"/>
              <a:t>Not identified SPED</a:t>
            </a:r>
          </a:p>
          <a:p>
            <a:r>
              <a:rPr lang="en-US" dirty="0" smtClean="0"/>
              <a:t>15% of IDEA Part B (Base and E/P)</a:t>
            </a:r>
          </a:p>
          <a:p>
            <a:r>
              <a:rPr lang="en-US" dirty="0" smtClean="0"/>
              <a:t>Application on Portal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Take time to look at your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you meet MOE?</a:t>
            </a:r>
          </a:p>
          <a:p>
            <a:pPr lvl="1"/>
            <a:r>
              <a:rPr lang="en-US" dirty="0" smtClean="0"/>
              <a:t>Did you spend more this year than last year? </a:t>
            </a:r>
          </a:p>
          <a:p>
            <a:r>
              <a:rPr lang="en-US" dirty="0" smtClean="0"/>
              <a:t>Did you code correctly?</a:t>
            </a:r>
          </a:p>
          <a:p>
            <a:pPr lvl="1"/>
            <a:r>
              <a:rPr lang="en-US" dirty="0" smtClean="0"/>
              <a:t>4410 receipts/expenditures</a:t>
            </a:r>
          </a:p>
          <a:p>
            <a:pPr lvl="1"/>
            <a:r>
              <a:rPr lang="en-US" dirty="0" smtClean="0"/>
              <a:t>4450 vs. 4455</a:t>
            </a:r>
          </a:p>
          <a:p>
            <a:pPr lvl="1"/>
            <a:r>
              <a:rPr lang="en-US" dirty="0" smtClean="0"/>
              <a:t>Proportionate share for non-public schools is coded to 4412</a:t>
            </a:r>
          </a:p>
          <a:p>
            <a:pPr lvl="1"/>
            <a:r>
              <a:rPr lang="en-US" dirty="0" smtClean="0"/>
              <a:t>ARRA dollars are coded to 4610 and 4630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worksheet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Compare your projections/budget from December’s application to…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Actual plus projected expenditures now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complete them…?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General fund</a:t>
            </a:r>
          </a:p>
          <a:p>
            <a:pPr lvl="1"/>
            <a:r>
              <a:rPr lang="en-US" dirty="0" smtClean="0"/>
              <a:t>Reimbursement</a:t>
            </a:r>
          </a:p>
          <a:p>
            <a:pPr lvl="1"/>
            <a:r>
              <a:rPr lang="en-US" dirty="0" smtClean="0"/>
              <a:t>Flex funding</a:t>
            </a:r>
          </a:p>
          <a:p>
            <a:r>
              <a:rPr lang="en-US" dirty="0" smtClean="0"/>
              <a:t>IDEA Part B</a:t>
            </a:r>
          </a:p>
          <a:p>
            <a:pPr lvl="1"/>
            <a:r>
              <a:rPr lang="en-US" dirty="0" smtClean="0"/>
              <a:t>Enrollment and Poverty</a:t>
            </a:r>
          </a:p>
          <a:p>
            <a:pPr lvl="1"/>
            <a:r>
              <a:rPr lang="en-US" dirty="0" smtClean="0"/>
              <a:t>Base</a:t>
            </a:r>
          </a:p>
          <a:p>
            <a:pPr lvl="1"/>
            <a:r>
              <a:rPr lang="en-US" dirty="0" smtClean="0"/>
              <a:t>CEIS</a:t>
            </a:r>
          </a:p>
          <a:p>
            <a:r>
              <a:rPr lang="en-US" dirty="0" smtClean="0"/>
              <a:t>ARRA</a:t>
            </a:r>
          </a:p>
          <a:p>
            <a:pPr lvl="1"/>
            <a:r>
              <a:rPr lang="en-US" dirty="0" smtClean="0"/>
              <a:t>611</a:t>
            </a:r>
          </a:p>
          <a:p>
            <a:pPr lvl="1"/>
            <a:r>
              <a:rPr lang="en-US" dirty="0" smtClean="0"/>
              <a:t>619</a:t>
            </a:r>
          </a:p>
          <a:p>
            <a:pPr lvl="1"/>
            <a:r>
              <a:rPr lang="en-US" dirty="0" smtClean="0"/>
              <a:t>Part C</a:t>
            </a:r>
          </a:p>
          <a:p>
            <a:r>
              <a:rPr lang="en-US" dirty="0" smtClean="0"/>
              <a:t>Others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SPED Funding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239000" cy="48463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1. General SPED Fund</a:t>
            </a:r>
          </a:p>
          <a:p>
            <a:pPr lvl="1"/>
            <a:r>
              <a:rPr lang="en-US" dirty="0" smtClean="0"/>
              <a:t>% Determined by State</a:t>
            </a:r>
          </a:p>
          <a:p>
            <a:pPr lvl="2"/>
            <a:r>
              <a:rPr lang="en-US" dirty="0" smtClean="0"/>
              <a:t>56% of school age expenditures (?</a:t>
            </a:r>
            <a:r>
              <a:rPr lang="en-US" dirty="0" smtClean="0"/>
              <a:t>) could be up to 5% less!!</a:t>
            </a:r>
          </a:p>
          <a:p>
            <a:pPr lvl="2"/>
            <a:r>
              <a:rPr lang="en-US" dirty="0" smtClean="0"/>
              <a:t>63% of transportation expenditures (?)</a:t>
            </a:r>
          </a:p>
          <a:p>
            <a:pPr lvl="2"/>
            <a:r>
              <a:rPr lang="en-US" dirty="0" smtClean="0"/>
              <a:t>62% of preschool age expenditures (?)</a:t>
            </a:r>
          </a:p>
          <a:p>
            <a:pPr lvl="1"/>
            <a:r>
              <a:rPr lang="en-US" dirty="0" smtClean="0"/>
              <a:t>Codes: </a:t>
            </a:r>
          </a:p>
          <a:p>
            <a:pPr lvl="2"/>
            <a:r>
              <a:rPr lang="en-US" dirty="0" smtClean="0"/>
              <a:t>School Age (1200)</a:t>
            </a:r>
          </a:p>
          <a:p>
            <a:pPr lvl="2"/>
            <a:r>
              <a:rPr lang="en-US" dirty="0" smtClean="0"/>
              <a:t>Birth to 5 (4400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IDEA</a:t>
            </a:r>
            <a:endParaRPr lang="en-US" dirty="0" smtClean="0"/>
          </a:p>
          <a:p>
            <a:pPr lvl="3"/>
            <a:r>
              <a:rPr lang="en-US" dirty="0" smtClean="0"/>
              <a:t>4410, 4411, 4412</a:t>
            </a:r>
          </a:p>
          <a:p>
            <a:pPr lvl="2"/>
            <a:r>
              <a:rPr lang="en-US" dirty="0" smtClean="0"/>
              <a:t>Transportation (2760)</a:t>
            </a:r>
          </a:p>
          <a:p>
            <a:pPr lvl="2"/>
            <a:r>
              <a:rPr lang="en-US" dirty="0" smtClean="0"/>
              <a:t>ARRA 611 (4610)</a:t>
            </a:r>
          </a:p>
          <a:p>
            <a:pPr lvl="2"/>
            <a:r>
              <a:rPr lang="en-US" dirty="0" smtClean="0"/>
              <a:t>ARRA 619 (4630)</a:t>
            </a:r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$$$$$$$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239000" cy="4105584"/>
          </a:xfrm>
        </p:spPr>
        <p:txBody>
          <a:bodyPr>
            <a:normAutofit/>
          </a:bodyPr>
          <a:lstStyle/>
          <a:p>
            <a:r>
              <a:rPr lang="en-US" dirty="0" smtClean="0"/>
              <a:t>1. General Fund dollars</a:t>
            </a:r>
          </a:p>
          <a:p>
            <a:pPr lvl="1"/>
            <a:r>
              <a:rPr lang="en-US" dirty="0" smtClean="0"/>
              <a:t>Must be reimbursable dollars</a:t>
            </a:r>
          </a:p>
          <a:p>
            <a:pPr lvl="1"/>
            <a:r>
              <a:rPr lang="en-US" dirty="0" smtClean="0"/>
              <a:t>Final financials completed in: </a:t>
            </a:r>
          </a:p>
          <a:p>
            <a:pPr lvl="2"/>
            <a:r>
              <a:rPr lang="en-US" dirty="0" smtClean="0"/>
              <a:t>September</a:t>
            </a:r>
          </a:p>
          <a:p>
            <a:pPr lvl="3"/>
            <a:r>
              <a:rPr lang="en-US" dirty="0" smtClean="0"/>
              <a:t>Transportation, Paper form</a:t>
            </a:r>
          </a:p>
          <a:p>
            <a:pPr lvl="3"/>
            <a:r>
              <a:rPr lang="en-US" dirty="0" smtClean="0"/>
              <a:t> Preschool, Paper form</a:t>
            </a:r>
          </a:p>
          <a:p>
            <a:pPr lvl="2"/>
            <a:r>
              <a:rPr lang="en-US" dirty="0" smtClean="0"/>
              <a:t>October </a:t>
            </a:r>
          </a:p>
          <a:p>
            <a:pPr lvl="3"/>
            <a:r>
              <a:rPr lang="en-US" dirty="0"/>
              <a:t>S</a:t>
            </a:r>
            <a:r>
              <a:rPr lang="en-US" dirty="0" smtClean="0"/>
              <a:t>chool age, Online form</a:t>
            </a:r>
          </a:p>
          <a:p>
            <a:pPr lvl="1"/>
            <a:r>
              <a:rPr lang="en-US" dirty="0" smtClean="0"/>
              <a:t>No formal requisition required</a:t>
            </a:r>
          </a:p>
          <a:p>
            <a:pPr lvl="2"/>
            <a:r>
              <a:rPr lang="en-US" dirty="0" smtClean="0"/>
              <a:t>7 payments beginning in December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Reimbursable?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Rule 51 Page 74,  </a:t>
            </a:r>
            <a:r>
              <a:rPr lang="en-US" dirty="0"/>
              <a:t>011.01B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Salaries</a:t>
            </a:r>
          </a:p>
          <a:p>
            <a:pPr lvl="1"/>
            <a:r>
              <a:rPr lang="en-US" dirty="0" smtClean="0"/>
              <a:t>Fringe benefits</a:t>
            </a:r>
          </a:p>
          <a:p>
            <a:pPr lvl="1"/>
            <a:r>
              <a:rPr lang="en-US" dirty="0" smtClean="0"/>
              <a:t>In-service </a:t>
            </a:r>
            <a:r>
              <a:rPr lang="en-US" dirty="0"/>
              <a:t>costs directly related to the special education programs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Travel </a:t>
            </a:r>
            <a:r>
              <a:rPr lang="en-US" dirty="0"/>
              <a:t>costs incurred by the school district or approved cooperative in delivering the special education </a:t>
            </a:r>
            <a:r>
              <a:rPr lang="en-US" dirty="0" smtClean="0"/>
              <a:t>programs</a:t>
            </a:r>
          </a:p>
          <a:p>
            <a:pPr lvl="1"/>
            <a:r>
              <a:rPr lang="en-US" dirty="0" smtClean="0"/>
              <a:t>Instructional equipment</a:t>
            </a:r>
            <a:r>
              <a:rPr lang="en-US" dirty="0"/>
              <a:t>/</a:t>
            </a:r>
            <a:r>
              <a:rPr lang="en-US" dirty="0" smtClean="0"/>
              <a:t>assistive </a:t>
            </a:r>
            <a:r>
              <a:rPr lang="en-US" dirty="0"/>
              <a:t>technology devices and </a:t>
            </a:r>
            <a:r>
              <a:rPr lang="en-US" dirty="0" smtClean="0"/>
              <a:t>equipment</a:t>
            </a:r>
          </a:p>
          <a:p>
            <a:pPr lvl="1"/>
            <a:r>
              <a:rPr lang="en-US" dirty="0" smtClean="0"/>
              <a:t>Supplies, publications, and postage appropriate to IEP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ontracted </a:t>
            </a:r>
            <a:r>
              <a:rPr lang="en-US" dirty="0"/>
              <a:t>special education</a:t>
            </a:r>
            <a:r>
              <a:rPr lang="en-US" dirty="0" smtClean="0"/>
              <a:t> services</a:t>
            </a:r>
          </a:p>
          <a:p>
            <a:pPr lvl="1"/>
            <a:r>
              <a:rPr lang="en-US" dirty="0" smtClean="0"/>
              <a:t>Costs </a:t>
            </a:r>
            <a:r>
              <a:rPr lang="en-US" dirty="0"/>
              <a:t>of acquisition (purchase, lease, lease-purchase), renovation and operation of a mobile unit(s)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Opulent.thmx</Template>
  <TotalTime>3750</TotalTime>
  <Words>1363</Words>
  <Application>Microsoft Macintosh PowerPoint</Application>
  <PresentationFormat>On-screen Show (4:3)</PresentationFormat>
  <Paragraphs>201</Paragraphs>
  <Slides>21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Opulent</vt:lpstr>
      <vt:lpstr>Trying to make sense of MOE…IDEA…ARRA…FFR…</vt:lpstr>
      <vt:lpstr>Plan for the day</vt:lpstr>
      <vt:lpstr>Take time to look at your numbers</vt:lpstr>
      <vt:lpstr>worksheet </vt:lpstr>
      <vt:lpstr>Let’s complete them…?</vt:lpstr>
      <vt:lpstr>Funding sources</vt:lpstr>
      <vt:lpstr>SPED Funding Sources</vt:lpstr>
      <vt:lpstr>$$$$$$$</vt:lpstr>
      <vt:lpstr>What is Reimbursable? </vt:lpstr>
      <vt:lpstr>NON-Reimbursable Expenses</vt:lpstr>
      <vt:lpstr>Flex funding </vt:lpstr>
      <vt:lpstr>$$$$$$$$$</vt:lpstr>
      <vt:lpstr>Excess Costs</vt:lpstr>
      <vt:lpstr>New and/or Expanded project</vt:lpstr>
      <vt:lpstr>Coordinated early intervening services</vt:lpstr>
      <vt:lpstr>$$$$$$$$$</vt:lpstr>
      <vt:lpstr>$$$$$$$$$</vt:lpstr>
      <vt:lpstr>ARRA IDEA 611 and 619</vt:lpstr>
      <vt:lpstr>$$$$$$$$$</vt:lpstr>
      <vt:lpstr>Options to Receive Money</vt:lpstr>
      <vt:lpstr>CEIS</vt:lpstr>
    </vt:vector>
  </TitlesOfParts>
  <Company>ESU 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about MOE…IDEA…ARRA…FFR…OMG…TMI…</dc:title>
  <dc:creator>Larianne Polk</dc:creator>
  <cp:lastModifiedBy>Larianne Polk</cp:lastModifiedBy>
  <cp:revision>19</cp:revision>
  <cp:lastPrinted>2010-06-10T16:14:54Z</cp:lastPrinted>
  <dcterms:created xsi:type="dcterms:W3CDTF">2010-06-14T13:24:54Z</dcterms:created>
  <dcterms:modified xsi:type="dcterms:W3CDTF">2010-06-14T19:41:21Z</dcterms:modified>
</cp:coreProperties>
</file>